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 id="262" r:id="rId7"/>
    <p:sldId id="263" r:id="rId8"/>
    <p:sldId id="264" r:id="rId9"/>
    <p:sldId id="265" r:id="rId10"/>
    <p:sldId id="276" r:id="rId11"/>
    <p:sldId id="266" r:id="rId12"/>
    <p:sldId id="273" r:id="rId13"/>
    <p:sldId id="274" r:id="rId14"/>
    <p:sldId id="268" r:id="rId15"/>
    <p:sldId id="269" r:id="rId16"/>
    <p:sldId id="275" r:id="rId17"/>
    <p:sldId id="27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41585-9417-4A2D-86A1-72A03F31CB1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FF91D76-E729-4D3E-A542-FEF8F7D6A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ABF18E8-7D0E-4F19-991F-59E685E15914}"/>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5" name="Espace réservé du pied de page 4">
            <a:extLst>
              <a:ext uri="{FF2B5EF4-FFF2-40B4-BE49-F238E27FC236}">
                <a16:creationId xmlns:a16="http://schemas.microsoft.com/office/drawing/2014/main" id="{8D946E53-EDBA-4A3C-BFEA-E2FB1B1016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7E672-4880-4AC9-BDF1-4174D502ACFA}"/>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7865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8B908-9946-44E0-8C07-3A2DA6C7116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78562F-7073-4827-B2B0-B0B2ACB922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12C52A-1062-49D0-8762-EAE582E205E2}"/>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5" name="Espace réservé du pied de page 4">
            <a:extLst>
              <a:ext uri="{FF2B5EF4-FFF2-40B4-BE49-F238E27FC236}">
                <a16:creationId xmlns:a16="http://schemas.microsoft.com/office/drawing/2014/main" id="{2FF9F4EA-F009-4448-9724-432FF3585F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287AAF-15D7-4441-A697-321DDBE77689}"/>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149162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BF87858-2354-4341-AFAC-A39989C6F28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66F5815-4A37-49A2-B37E-ADD902CF79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8F77C8-2D9C-4F0A-B09C-181DA52864C5}"/>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5" name="Espace réservé du pied de page 4">
            <a:extLst>
              <a:ext uri="{FF2B5EF4-FFF2-40B4-BE49-F238E27FC236}">
                <a16:creationId xmlns:a16="http://schemas.microsoft.com/office/drawing/2014/main" id="{D9CFA177-E4A0-45F0-AA26-0A743AC302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6E9C3C-DD7B-4706-866A-E7B9FA5672C7}"/>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3313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FE6B2-24FB-4137-91A3-99ADB48ACE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3B6BFC-349B-454C-BA53-8B86B431885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1F8329-4632-4B5A-BD26-379C70D69954}"/>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5" name="Espace réservé du pied de page 4">
            <a:extLst>
              <a:ext uri="{FF2B5EF4-FFF2-40B4-BE49-F238E27FC236}">
                <a16:creationId xmlns:a16="http://schemas.microsoft.com/office/drawing/2014/main" id="{55E5B701-0166-44DA-BED4-2914DB793B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CA8056-710C-4AF2-A222-BE4537409DA4}"/>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417826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C39EA-230C-4E68-9132-FE99479FBF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07FBB1D-E535-4714-98EE-7BB23BA81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408E87-FB14-434E-9789-A573667BAC61}"/>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5" name="Espace réservé du pied de page 4">
            <a:extLst>
              <a:ext uri="{FF2B5EF4-FFF2-40B4-BE49-F238E27FC236}">
                <a16:creationId xmlns:a16="http://schemas.microsoft.com/office/drawing/2014/main" id="{B26D4C9D-5021-4E7E-967A-A91C610A17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287BA7-CAA7-43EB-8A11-06FE4CECBE15}"/>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85687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AC063-F66F-42C2-9551-3E0E0638D2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6831EE3-3D2B-4CB1-8F43-06394C89244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B3C4FD5-F63D-41A2-A46B-4DFC136D178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4B107DC-1537-4DED-8A88-E82FB6092FF4}"/>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6" name="Espace réservé du pied de page 5">
            <a:extLst>
              <a:ext uri="{FF2B5EF4-FFF2-40B4-BE49-F238E27FC236}">
                <a16:creationId xmlns:a16="http://schemas.microsoft.com/office/drawing/2014/main" id="{4C303886-F9CE-4A32-B14A-03BC5A429B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3E783C-F97F-45CB-8870-01C9013B536F}"/>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7030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A20C5-9CE2-4871-8A8A-E65DBD44D7B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446189E-F61B-4259-8025-D5E06C12B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717235F-D289-4730-B1C5-F0858B52E82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F7A9ECE-7EF7-44E0-B2AC-6052BD6403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2429D7-80BC-4259-B1AD-BE3E4220E01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936F491-B6A9-4827-A27C-FFA692A23CED}"/>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8" name="Espace réservé du pied de page 7">
            <a:extLst>
              <a:ext uri="{FF2B5EF4-FFF2-40B4-BE49-F238E27FC236}">
                <a16:creationId xmlns:a16="http://schemas.microsoft.com/office/drawing/2014/main" id="{0A1045B7-3EEE-466F-84F5-E06BB5C69FB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69F8D9-4598-417C-A840-ACC2BB7BD577}"/>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29513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12C95-AC77-4427-8B06-AD03023233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B9B1855-18C0-4454-A9D7-42CC2B3EDAE0}"/>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4" name="Espace réservé du pied de page 3">
            <a:extLst>
              <a:ext uri="{FF2B5EF4-FFF2-40B4-BE49-F238E27FC236}">
                <a16:creationId xmlns:a16="http://schemas.microsoft.com/office/drawing/2014/main" id="{A944D4EB-2475-4943-9831-D88D88EA3C1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D97D2F9-C469-4096-867F-0CFF0C4D64AD}"/>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180377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CF331B-393B-45D1-A34D-D607FCA0FFF1}"/>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3" name="Espace réservé du pied de page 2">
            <a:extLst>
              <a:ext uri="{FF2B5EF4-FFF2-40B4-BE49-F238E27FC236}">
                <a16:creationId xmlns:a16="http://schemas.microsoft.com/office/drawing/2014/main" id="{9DCF82B2-FA15-4173-B2D5-F5047918C2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804DE30-0468-4011-81C7-29A74727C713}"/>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161660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FFA7A-6A7B-4A15-8D26-357F0376C8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2C94542-006B-43E6-A8E3-747328A4B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93CB6A-2610-4FC4-B7B6-43F3EFBEC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4E2E42-8486-442D-B9B4-269DBF4820E8}"/>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6" name="Espace réservé du pied de page 5">
            <a:extLst>
              <a:ext uri="{FF2B5EF4-FFF2-40B4-BE49-F238E27FC236}">
                <a16:creationId xmlns:a16="http://schemas.microsoft.com/office/drawing/2014/main" id="{E88572E7-CB4C-44E6-9859-239A29419B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427A64-F184-444E-8B61-66D84E51D56C}"/>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418985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D119C-0943-4595-BBBD-E01D5BBC9A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6DC5C2D-64D2-4824-B175-12091DCA0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6BBFC09-E2DF-4019-A991-DCD0EDD75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DE1DBC-84CA-4F42-A68D-5E0A562D0356}"/>
              </a:ext>
            </a:extLst>
          </p:cNvPr>
          <p:cNvSpPr>
            <a:spLocks noGrp="1"/>
          </p:cNvSpPr>
          <p:nvPr>
            <p:ph type="dt" sz="half" idx="10"/>
          </p:nvPr>
        </p:nvSpPr>
        <p:spPr/>
        <p:txBody>
          <a:bodyPr/>
          <a:lstStyle/>
          <a:p>
            <a:fld id="{0FA8B603-3D51-4703-A366-24D7F116B292}" type="datetimeFigureOut">
              <a:rPr lang="fr-FR" smtClean="0"/>
              <a:t>14/05/2019</a:t>
            </a:fld>
            <a:endParaRPr lang="fr-FR"/>
          </a:p>
        </p:txBody>
      </p:sp>
      <p:sp>
        <p:nvSpPr>
          <p:cNvPr id="6" name="Espace réservé du pied de page 5">
            <a:extLst>
              <a:ext uri="{FF2B5EF4-FFF2-40B4-BE49-F238E27FC236}">
                <a16:creationId xmlns:a16="http://schemas.microsoft.com/office/drawing/2014/main" id="{9DFE4EBD-540C-4A8D-BD42-EF581EC871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DEC63C-30C9-47E8-A9EE-6A64D4B690C7}"/>
              </a:ext>
            </a:extLst>
          </p:cNvPr>
          <p:cNvSpPr>
            <a:spLocks noGrp="1"/>
          </p:cNvSpPr>
          <p:nvPr>
            <p:ph type="sldNum" sz="quarter" idx="12"/>
          </p:nvPr>
        </p:nvSpPr>
        <p:spPr/>
        <p:txBody>
          <a:bodyPr/>
          <a:lstStyle/>
          <a:p>
            <a:fld id="{83413D00-7DC2-4FD4-9E28-1FA9C22A5F3D}" type="slidenum">
              <a:rPr lang="fr-FR" smtClean="0"/>
              <a:t>‹N°›</a:t>
            </a:fld>
            <a:endParaRPr lang="fr-FR"/>
          </a:p>
        </p:txBody>
      </p:sp>
    </p:spTree>
    <p:extLst>
      <p:ext uri="{BB962C8B-B14F-4D97-AF65-F5344CB8AC3E}">
        <p14:creationId xmlns:p14="http://schemas.microsoft.com/office/powerpoint/2010/main" val="331054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EF8E96-675A-4C03-BC9B-DEF1938C8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9C4B0E7-FF5D-4E17-B411-747F42539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C5983D-4C84-48BC-9988-09FF1DC2B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8B603-3D51-4703-A366-24D7F116B292}" type="datetimeFigureOut">
              <a:rPr lang="fr-FR" smtClean="0"/>
              <a:t>14/05/2019</a:t>
            </a:fld>
            <a:endParaRPr lang="fr-FR"/>
          </a:p>
        </p:txBody>
      </p:sp>
      <p:sp>
        <p:nvSpPr>
          <p:cNvPr id="5" name="Espace réservé du pied de page 4">
            <a:extLst>
              <a:ext uri="{FF2B5EF4-FFF2-40B4-BE49-F238E27FC236}">
                <a16:creationId xmlns:a16="http://schemas.microsoft.com/office/drawing/2014/main" id="{6AF43E4E-AEAA-46CA-B1F1-FBDE17364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3C78E7C-BFAD-4B01-A404-A2F2DA0F1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13D00-7DC2-4FD4-9E28-1FA9C22A5F3D}" type="slidenum">
              <a:rPr lang="fr-FR" smtClean="0"/>
              <a:t>‹N°›</a:t>
            </a:fld>
            <a:endParaRPr lang="fr-FR"/>
          </a:p>
        </p:txBody>
      </p:sp>
    </p:spTree>
    <p:extLst>
      <p:ext uri="{BB962C8B-B14F-4D97-AF65-F5344CB8AC3E}">
        <p14:creationId xmlns:p14="http://schemas.microsoft.com/office/powerpoint/2010/main" val="263842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75460-3A98-40DA-9F9A-5EB5D15132B7}"/>
              </a:ext>
            </a:extLst>
          </p:cNvPr>
          <p:cNvSpPr>
            <a:spLocks noGrp="1"/>
          </p:cNvSpPr>
          <p:nvPr>
            <p:ph type="title"/>
          </p:nvPr>
        </p:nvSpPr>
        <p:spPr>
          <a:xfrm>
            <a:off x="839788" y="457200"/>
            <a:ext cx="3932237" cy="1600200"/>
          </a:xfrm>
        </p:spPr>
        <p:txBody>
          <a:bodyPr>
            <a:normAutofit/>
          </a:bodyPr>
          <a:lstStyle/>
          <a:p>
            <a:r>
              <a:rPr lang="fr-FR" sz="3600" b="1" dirty="0">
                <a:latin typeface="+mn-lt"/>
              </a:rPr>
              <a:t>Guide de prise en charge de la Drépanocytose</a:t>
            </a:r>
          </a:p>
        </p:txBody>
      </p:sp>
      <p:pic>
        <p:nvPicPr>
          <p:cNvPr id="5" name="Espace réservé du contenu 4">
            <a:extLst>
              <a:ext uri="{FF2B5EF4-FFF2-40B4-BE49-F238E27FC236}">
                <a16:creationId xmlns:a16="http://schemas.microsoft.com/office/drawing/2014/main" id="{78CB08E2-2A3F-491E-9096-EC0CBE7F400F}"/>
              </a:ext>
            </a:extLst>
          </p:cNvPr>
          <p:cNvPicPr>
            <a:picLocks noGrp="1" noChangeAspect="1"/>
          </p:cNvPicPr>
          <p:nvPr>
            <p:ph idx="1"/>
          </p:nvPr>
        </p:nvPicPr>
        <p:blipFill>
          <a:blip r:embed="rId2"/>
          <a:stretch>
            <a:fillRect/>
          </a:stretch>
        </p:blipFill>
        <p:spPr>
          <a:xfrm>
            <a:off x="6842421" y="365760"/>
            <a:ext cx="3744299" cy="6065519"/>
          </a:xfrm>
          <a:prstGeom prst="rect">
            <a:avLst/>
          </a:prstGeom>
        </p:spPr>
      </p:pic>
      <p:sp>
        <p:nvSpPr>
          <p:cNvPr id="4" name="Espace réservé du texte 3">
            <a:extLst>
              <a:ext uri="{FF2B5EF4-FFF2-40B4-BE49-F238E27FC236}">
                <a16:creationId xmlns:a16="http://schemas.microsoft.com/office/drawing/2014/main" id="{36049371-7808-4FE3-AFD8-4C4ACD19245C}"/>
              </a:ext>
            </a:extLst>
          </p:cNvPr>
          <p:cNvSpPr>
            <a:spLocks noGrp="1"/>
          </p:cNvSpPr>
          <p:nvPr>
            <p:ph type="body" sz="half" idx="2"/>
          </p:nvPr>
        </p:nvSpPr>
        <p:spPr/>
        <p:txBody>
          <a:bodyPr/>
          <a:lstStyle/>
          <a:p>
            <a:endParaRPr lang="fr-FR" dirty="0"/>
          </a:p>
          <a:p>
            <a:endParaRPr lang="fr-FR" dirty="0"/>
          </a:p>
          <a:p>
            <a:r>
              <a:rPr lang="fr-FR" sz="2800" b="1" dirty="0"/>
              <a:t>Présentation et utilisation </a:t>
            </a:r>
          </a:p>
          <a:p>
            <a:endParaRPr lang="fr-FR" dirty="0"/>
          </a:p>
        </p:txBody>
      </p:sp>
    </p:spTree>
    <p:extLst>
      <p:ext uri="{BB962C8B-B14F-4D97-AF65-F5344CB8AC3E}">
        <p14:creationId xmlns:p14="http://schemas.microsoft.com/office/powerpoint/2010/main" val="287308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D1B8AD-F212-42D4-A8B0-4BC1A5F88E81}"/>
              </a:ext>
            </a:extLst>
          </p:cNvPr>
          <p:cNvPicPr>
            <a:picLocks noChangeAspect="1"/>
          </p:cNvPicPr>
          <p:nvPr/>
        </p:nvPicPr>
        <p:blipFill>
          <a:blip r:embed="rId2"/>
          <a:stretch>
            <a:fillRect/>
          </a:stretch>
        </p:blipFill>
        <p:spPr>
          <a:xfrm>
            <a:off x="968385" y="135000"/>
            <a:ext cx="4626479" cy="6588000"/>
          </a:xfrm>
          <a:prstGeom prst="rect">
            <a:avLst/>
          </a:prstGeom>
        </p:spPr>
      </p:pic>
      <p:pic>
        <p:nvPicPr>
          <p:cNvPr id="3" name="Image 2">
            <a:extLst>
              <a:ext uri="{FF2B5EF4-FFF2-40B4-BE49-F238E27FC236}">
                <a16:creationId xmlns:a16="http://schemas.microsoft.com/office/drawing/2014/main" id="{E9A2A7A8-844F-4852-BB61-58D0862CD068}"/>
              </a:ext>
            </a:extLst>
          </p:cNvPr>
          <p:cNvPicPr>
            <a:picLocks noChangeAspect="1"/>
          </p:cNvPicPr>
          <p:nvPr/>
        </p:nvPicPr>
        <p:blipFill>
          <a:blip r:embed="rId3"/>
          <a:stretch>
            <a:fillRect/>
          </a:stretch>
        </p:blipFill>
        <p:spPr>
          <a:xfrm>
            <a:off x="6861628" y="135000"/>
            <a:ext cx="4680229" cy="6588000"/>
          </a:xfrm>
          <a:prstGeom prst="rect">
            <a:avLst/>
          </a:prstGeom>
        </p:spPr>
      </p:pic>
    </p:spTree>
    <p:extLst>
      <p:ext uri="{BB962C8B-B14F-4D97-AF65-F5344CB8AC3E}">
        <p14:creationId xmlns:p14="http://schemas.microsoft.com/office/powerpoint/2010/main" val="327544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529C272-F76F-4CA8-B9D6-2A6654A20F51}"/>
              </a:ext>
            </a:extLst>
          </p:cNvPr>
          <p:cNvSpPr txBox="1"/>
          <p:nvPr/>
        </p:nvSpPr>
        <p:spPr>
          <a:xfrm>
            <a:off x="2103120" y="2763520"/>
            <a:ext cx="8605520" cy="1446550"/>
          </a:xfrm>
          <a:prstGeom prst="rect">
            <a:avLst/>
          </a:prstGeom>
          <a:noFill/>
        </p:spPr>
        <p:txBody>
          <a:bodyPr wrap="square" rtlCol="0">
            <a:spAutoFit/>
          </a:bodyPr>
          <a:lstStyle/>
          <a:p>
            <a:pPr algn="ctr"/>
            <a:r>
              <a:rPr lang="fr-FR" sz="4400" b="1" dirty="0"/>
              <a:t>MODALITES D’UTILISATION DU GUIDE  </a:t>
            </a:r>
          </a:p>
        </p:txBody>
      </p:sp>
    </p:spTree>
    <p:extLst>
      <p:ext uri="{BB962C8B-B14F-4D97-AF65-F5344CB8AC3E}">
        <p14:creationId xmlns:p14="http://schemas.microsoft.com/office/powerpoint/2010/main" val="403967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46D23B-FC1C-4B1C-A812-A5D6BB50E32A}"/>
              </a:ext>
            </a:extLst>
          </p:cNvPr>
          <p:cNvPicPr>
            <a:picLocks noChangeAspect="1"/>
          </p:cNvPicPr>
          <p:nvPr/>
        </p:nvPicPr>
        <p:blipFill>
          <a:blip r:embed="rId2"/>
          <a:stretch>
            <a:fillRect/>
          </a:stretch>
        </p:blipFill>
        <p:spPr>
          <a:xfrm>
            <a:off x="4393430" y="227145"/>
            <a:ext cx="7128000" cy="510428"/>
          </a:xfrm>
          <a:prstGeom prst="rect">
            <a:avLst/>
          </a:prstGeom>
        </p:spPr>
      </p:pic>
      <p:pic>
        <p:nvPicPr>
          <p:cNvPr id="3" name="Image 2">
            <a:extLst>
              <a:ext uri="{FF2B5EF4-FFF2-40B4-BE49-F238E27FC236}">
                <a16:creationId xmlns:a16="http://schemas.microsoft.com/office/drawing/2014/main" id="{713831C9-F3A1-45BF-AD01-626215076606}"/>
              </a:ext>
            </a:extLst>
          </p:cNvPr>
          <p:cNvPicPr>
            <a:picLocks noChangeAspect="1"/>
          </p:cNvPicPr>
          <p:nvPr/>
        </p:nvPicPr>
        <p:blipFill>
          <a:blip r:embed="rId3"/>
          <a:stretch>
            <a:fillRect/>
          </a:stretch>
        </p:blipFill>
        <p:spPr>
          <a:xfrm>
            <a:off x="4389120" y="587880"/>
            <a:ext cx="7209251" cy="6048000"/>
          </a:xfrm>
          <a:prstGeom prst="rect">
            <a:avLst/>
          </a:prstGeom>
        </p:spPr>
      </p:pic>
      <p:cxnSp>
        <p:nvCxnSpPr>
          <p:cNvPr id="16" name="Connecteur droit avec flèche 15">
            <a:extLst>
              <a:ext uri="{FF2B5EF4-FFF2-40B4-BE49-F238E27FC236}">
                <a16:creationId xmlns:a16="http://schemas.microsoft.com/office/drawing/2014/main" id="{4273A8E6-05B5-4447-8A02-C0AD2950A6D8}"/>
              </a:ext>
            </a:extLst>
          </p:cNvPr>
          <p:cNvCxnSpPr/>
          <p:nvPr/>
        </p:nvCxnSpPr>
        <p:spPr>
          <a:xfrm flipV="1">
            <a:off x="2763520" y="4521200"/>
            <a:ext cx="3251200" cy="812800"/>
          </a:xfrm>
          <a:prstGeom prst="straightConnector1">
            <a:avLst/>
          </a:prstGeom>
          <a:ln w="25400">
            <a:solidFill>
              <a:schemeClr val="tx1">
                <a:alpha val="7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FC4420D8-9234-432A-8886-1981E1D48E8B}"/>
              </a:ext>
            </a:extLst>
          </p:cNvPr>
          <p:cNvSpPr txBox="1"/>
          <p:nvPr/>
        </p:nvSpPr>
        <p:spPr>
          <a:xfrm>
            <a:off x="203200" y="436880"/>
            <a:ext cx="3312160" cy="830997"/>
          </a:xfrm>
          <a:prstGeom prst="rect">
            <a:avLst/>
          </a:prstGeom>
          <a:noFill/>
        </p:spPr>
        <p:txBody>
          <a:bodyPr wrap="square" rtlCol="0">
            <a:spAutoFit/>
          </a:bodyPr>
          <a:lstStyle/>
          <a:p>
            <a:pPr algn="ctr"/>
            <a:r>
              <a:rPr lang="fr-FR" sz="2400" b="1" dirty="0">
                <a:solidFill>
                  <a:srgbClr val="7030A0"/>
                </a:solidFill>
              </a:rPr>
              <a:t>CONDUITE A TENIR : ANEMIE AIGÜE</a:t>
            </a:r>
          </a:p>
        </p:txBody>
      </p:sp>
      <p:sp>
        <p:nvSpPr>
          <p:cNvPr id="18" name="ZoneTexte 17">
            <a:extLst>
              <a:ext uri="{FF2B5EF4-FFF2-40B4-BE49-F238E27FC236}">
                <a16:creationId xmlns:a16="http://schemas.microsoft.com/office/drawing/2014/main" id="{7EC87748-8B7F-4B25-A0FC-3F6DAE3CE16D}"/>
              </a:ext>
            </a:extLst>
          </p:cNvPr>
          <p:cNvSpPr txBox="1"/>
          <p:nvPr/>
        </p:nvSpPr>
        <p:spPr>
          <a:xfrm>
            <a:off x="1554480" y="5257268"/>
            <a:ext cx="2448560" cy="830997"/>
          </a:xfrm>
          <a:prstGeom prst="rect">
            <a:avLst/>
          </a:prstGeom>
          <a:noFill/>
        </p:spPr>
        <p:txBody>
          <a:bodyPr wrap="square" rtlCol="0">
            <a:spAutoFit/>
          </a:bodyPr>
          <a:lstStyle/>
          <a:p>
            <a:r>
              <a:rPr lang="fr-FR" sz="2400" b="1" dirty="0"/>
              <a:t>Renvoi à la </a:t>
            </a:r>
            <a:r>
              <a:rPr lang="fr-FR" sz="2400" b="1" dirty="0">
                <a:solidFill>
                  <a:schemeClr val="accent4">
                    <a:lumMod val="75000"/>
                  </a:schemeClr>
                </a:solidFill>
                <a:hlinkClick r:id="rId4" action="ppaction://hlinksldjump">
                  <a:extLst>
                    <a:ext uri="{A12FA001-AC4F-418D-AE19-62706E023703}">
                      <ahyp:hlinkClr xmlns:ahyp="http://schemas.microsoft.com/office/drawing/2018/hyperlinkcolor" val="tx"/>
                    </a:ext>
                  </a:extLst>
                </a:hlinkClick>
              </a:rPr>
              <a:t>fiche technique 6</a:t>
            </a:r>
            <a:endParaRPr lang="fr-FR" sz="2400" dirty="0">
              <a:solidFill>
                <a:schemeClr val="accent4">
                  <a:lumMod val="75000"/>
                </a:schemeClr>
              </a:solidFill>
            </a:endParaRPr>
          </a:p>
        </p:txBody>
      </p:sp>
      <p:sp>
        <p:nvSpPr>
          <p:cNvPr id="21" name="ZoneTexte 20">
            <a:extLst>
              <a:ext uri="{FF2B5EF4-FFF2-40B4-BE49-F238E27FC236}">
                <a16:creationId xmlns:a16="http://schemas.microsoft.com/office/drawing/2014/main" id="{D8D36874-542D-4C38-A511-73DCF45AF7FB}"/>
              </a:ext>
            </a:extLst>
          </p:cNvPr>
          <p:cNvSpPr txBox="1"/>
          <p:nvPr/>
        </p:nvSpPr>
        <p:spPr>
          <a:xfrm>
            <a:off x="113017" y="2116494"/>
            <a:ext cx="2548904" cy="1200329"/>
          </a:xfrm>
          <a:prstGeom prst="rect">
            <a:avLst/>
          </a:prstGeom>
          <a:noFill/>
        </p:spPr>
        <p:txBody>
          <a:bodyPr wrap="square" rtlCol="0">
            <a:spAutoFit/>
          </a:bodyPr>
          <a:lstStyle/>
          <a:p>
            <a:r>
              <a:rPr lang="fr-FR" sz="2400" b="1" dirty="0"/>
              <a:t>Rôle des divers</a:t>
            </a:r>
          </a:p>
          <a:p>
            <a:r>
              <a:rPr lang="fr-FR" sz="2400" b="1" dirty="0"/>
              <a:t>Soignants par structure sanitaire </a:t>
            </a:r>
          </a:p>
        </p:txBody>
      </p:sp>
      <p:cxnSp>
        <p:nvCxnSpPr>
          <p:cNvPr id="5" name="Connecteur droit avec flèche 4">
            <a:extLst>
              <a:ext uri="{FF2B5EF4-FFF2-40B4-BE49-F238E27FC236}">
                <a16:creationId xmlns:a16="http://schemas.microsoft.com/office/drawing/2014/main" id="{CBA7DA38-6B66-4444-B45C-268C8A442B1C}"/>
              </a:ext>
            </a:extLst>
          </p:cNvPr>
          <p:cNvCxnSpPr>
            <a:cxnSpLocks/>
          </p:cNvCxnSpPr>
          <p:nvPr/>
        </p:nvCxnSpPr>
        <p:spPr>
          <a:xfrm flipV="1">
            <a:off x="2393879" y="2239605"/>
            <a:ext cx="6256961" cy="3289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9CB6235-90CF-479B-A4A9-39383753C7E4}"/>
              </a:ext>
            </a:extLst>
          </p:cNvPr>
          <p:cNvCxnSpPr>
            <a:cxnSpLocks/>
          </p:cNvCxnSpPr>
          <p:nvPr/>
        </p:nvCxnSpPr>
        <p:spPr>
          <a:xfrm>
            <a:off x="2393879" y="2591426"/>
            <a:ext cx="7048072" cy="7482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5204FB83-AB03-4A07-BE7F-816D5BA24FCA}"/>
              </a:ext>
            </a:extLst>
          </p:cNvPr>
          <p:cNvCxnSpPr/>
          <p:nvPr/>
        </p:nvCxnSpPr>
        <p:spPr>
          <a:xfrm>
            <a:off x="2393879" y="2591426"/>
            <a:ext cx="8257112" cy="30813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83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65AFAF5-4C7B-4EF4-BB9B-A7252A9C95AA}"/>
              </a:ext>
            </a:extLst>
          </p:cNvPr>
          <p:cNvPicPr>
            <a:picLocks noChangeAspect="1"/>
          </p:cNvPicPr>
          <p:nvPr/>
        </p:nvPicPr>
        <p:blipFill>
          <a:blip r:embed="rId2"/>
          <a:stretch>
            <a:fillRect/>
          </a:stretch>
        </p:blipFill>
        <p:spPr>
          <a:xfrm>
            <a:off x="6711463" y="63000"/>
            <a:ext cx="5231163" cy="6732000"/>
          </a:xfrm>
          <a:prstGeom prst="rect">
            <a:avLst/>
          </a:prstGeom>
          <a:effectLst>
            <a:softEdge rad="127000"/>
          </a:effectLst>
        </p:spPr>
      </p:pic>
      <p:pic>
        <p:nvPicPr>
          <p:cNvPr id="3" name="Image 2">
            <a:extLst>
              <a:ext uri="{FF2B5EF4-FFF2-40B4-BE49-F238E27FC236}">
                <a16:creationId xmlns:a16="http://schemas.microsoft.com/office/drawing/2014/main" id="{AF45A9D8-075A-47D5-981C-B3799F9C65C0}"/>
              </a:ext>
            </a:extLst>
          </p:cNvPr>
          <p:cNvPicPr>
            <a:picLocks noChangeAspect="1"/>
          </p:cNvPicPr>
          <p:nvPr/>
        </p:nvPicPr>
        <p:blipFill>
          <a:blip r:embed="rId3"/>
          <a:stretch>
            <a:fillRect/>
          </a:stretch>
        </p:blipFill>
        <p:spPr>
          <a:xfrm>
            <a:off x="644056" y="809932"/>
            <a:ext cx="4608664" cy="3544500"/>
          </a:xfrm>
          <a:prstGeom prst="rect">
            <a:avLst/>
          </a:prstGeom>
        </p:spPr>
      </p:pic>
      <p:pic>
        <p:nvPicPr>
          <p:cNvPr id="4" name="Image 3">
            <a:extLst>
              <a:ext uri="{FF2B5EF4-FFF2-40B4-BE49-F238E27FC236}">
                <a16:creationId xmlns:a16="http://schemas.microsoft.com/office/drawing/2014/main" id="{7E4DC7B8-7765-4723-8922-2959AD6A2BBA}"/>
              </a:ext>
            </a:extLst>
          </p:cNvPr>
          <p:cNvPicPr>
            <a:picLocks noChangeAspect="1"/>
          </p:cNvPicPr>
          <p:nvPr/>
        </p:nvPicPr>
        <p:blipFill>
          <a:blip r:embed="rId4"/>
          <a:stretch>
            <a:fillRect/>
          </a:stretch>
        </p:blipFill>
        <p:spPr>
          <a:xfrm>
            <a:off x="2448834" y="4445720"/>
            <a:ext cx="3948598" cy="2268000"/>
          </a:xfrm>
          <a:prstGeom prst="rect">
            <a:avLst/>
          </a:prstGeom>
        </p:spPr>
      </p:pic>
      <p:cxnSp>
        <p:nvCxnSpPr>
          <p:cNvPr id="6" name="Connecteur droit avec flèche 5">
            <a:extLst>
              <a:ext uri="{FF2B5EF4-FFF2-40B4-BE49-F238E27FC236}">
                <a16:creationId xmlns:a16="http://schemas.microsoft.com/office/drawing/2014/main" id="{5BEACBFB-E8DB-4F7F-B53A-4C33820F9E37}"/>
              </a:ext>
            </a:extLst>
          </p:cNvPr>
          <p:cNvCxnSpPr>
            <a:cxnSpLocks/>
          </p:cNvCxnSpPr>
          <p:nvPr/>
        </p:nvCxnSpPr>
        <p:spPr>
          <a:xfrm rot="-120000">
            <a:off x="5039360" y="894080"/>
            <a:ext cx="4860000" cy="2160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1A007748-DC5D-496B-92AC-37D55F49DAE8}"/>
              </a:ext>
            </a:extLst>
          </p:cNvPr>
          <p:cNvCxnSpPr/>
          <p:nvPr/>
        </p:nvCxnSpPr>
        <p:spPr>
          <a:xfrm>
            <a:off x="6238240" y="4734560"/>
            <a:ext cx="1371600" cy="640080"/>
          </a:xfrm>
          <a:prstGeom prst="straightConnector1">
            <a:avLst/>
          </a:prstGeom>
          <a:ln w="25400">
            <a:headEnd type="triangle"/>
            <a:tailEnd type="triangle"/>
          </a:ln>
        </p:spPr>
        <p:style>
          <a:lnRef idx="3">
            <a:schemeClr val="dk1"/>
          </a:lnRef>
          <a:fillRef idx="0">
            <a:schemeClr val="dk1"/>
          </a:fillRef>
          <a:effectRef idx="2">
            <a:schemeClr val="dk1"/>
          </a:effectRef>
          <a:fontRef idx="minor">
            <a:schemeClr val="tx1"/>
          </a:fontRef>
        </p:style>
      </p:cxnSp>
      <p:sp>
        <p:nvSpPr>
          <p:cNvPr id="5" name="ZoneTexte 4">
            <a:extLst>
              <a:ext uri="{FF2B5EF4-FFF2-40B4-BE49-F238E27FC236}">
                <a16:creationId xmlns:a16="http://schemas.microsoft.com/office/drawing/2014/main" id="{9E893323-12C8-4648-8FA5-8D9643600973}"/>
              </a:ext>
            </a:extLst>
          </p:cNvPr>
          <p:cNvSpPr txBox="1"/>
          <p:nvPr/>
        </p:nvSpPr>
        <p:spPr>
          <a:xfrm>
            <a:off x="554804" y="210290"/>
            <a:ext cx="4093957" cy="461665"/>
          </a:xfrm>
          <a:prstGeom prst="rect">
            <a:avLst/>
          </a:prstGeom>
          <a:noFill/>
        </p:spPr>
        <p:txBody>
          <a:bodyPr wrap="square" rtlCol="0">
            <a:spAutoFit/>
          </a:bodyPr>
          <a:lstStyle/>
          <a:p>
            <a:r>
              <a:rPr lang="fr-FR" sz="2400" b="1" dirty="0"/>
              <a:t>ZOOM </a:t>
            </a:r>
            <a:r>
              <a:rPr lang="fr-FR" sz="2400" b="1" dirty="0">
                <a:solidFill>
                  <a:schemeClr val="accent4">
                    <a:lumMod val="75000"/>
                  </a:schemeClr>
                </a:solidFill>
              </a:rPr>
              <a:t>FICHE TECHNIQUE 6</a:t>
            </a:r>
          </a:p>
        </p:txBody>
      </p:sp>
      <p:sp>
        <p:nvSpPr>
          <p:cNvPr id="7" name="ZoneTexte 6">
            <a:extLst>
              <a:ext uri="{FF2B5EF4-FFF2-40B4-BE49-F238E27FC236}">
                <a16:creationId xmlns:a16="http://schemas.microsoft.com/office/drawing/2014/main" id="{D6F13F0A-37D2-4A82-9E5E-8E29CF8C49FA}"/>
              </a:ext>
            </a:extLst>
          </p:cNvPr>
          <p:cNvSpPr txBox="1"/>
          <p:nvPr/>
        </p:nvSpPr>
        <p:spPr>
          <a:xfrm>
            <a:off x="373711" y="5168348"/>
            <a:ext cx="1399430" cy="646331"/>
          </a:xfrm>
          <a:prstGeom prst="rect">
            <a:avLst/>
          </a:prstGeom>
          <a:noFill/>
        </p:spPr>
        <p:txBody>
          <a:bodyPr wrap="square" rtlCol="0">
            <a:spAutoFit/>
          </a:bodyPr>
          <a:lstStyle/>
          <a:p>
            <a:pPr algn="ctr"/>
            <a:r>
              <a:rPr lang="fr-FR" b="1" dirty="0">
                <a:solidFill>
                  <a:srgbClr val="FF0000"/>
                </a:solidFill>
              </a:rPr>
              <a:t>Important !</a:t>
            </a:r>
          </a:p>
          <a:p>
            <a:pPr algn="ctr"/>
            <a:r>
              <a:rPr lang="fr-FR" b="1" dirty="0">
                <a:solidFill>
                  <a:srgbClr val="FF0000"/>
                </a:solidFill>
              </a:rPr>
              <a:t>A retenir</a:t>
            </a:r>
          </a:p>
        </p:txBody>
      </p:sp>
      <p:cxnSp>
        <p:nvCxnSpPr>
          <p:cNvPr id="10" name="Connecteur droit avec flèche 9">
            <a:extLst>
              <a:ext uri="{FF2B5EF4-FFF2-40B4-BE49-F238E27FC236}">
                <a16:creationId xmlns:a16="http://schemas.microsoft.com/office/drawing/2014/main" id="{1FE2433A-9885-4B60-9329-A025729E540B}"/>
              </a:ext>
            </a:extLst>
          </p:cNvPr>
          <p:cNvCxnSpPr/>
          <p:nvPr/>
        </p:nvCxnSpPr>
        <p:spPr>
          <a:xfrm flipV="1">
            <a:off x="1598212" y="4905955"/>
            <a:ext cx="922351" cy="6042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197A865-45B5-4D55-BE28-CF911F72AD55}"/>
              </a:ext>
            </a:extLst>
          </p:cNvPr>
          <p:cNvPicPr>
            <a:picLocks noChangeAspect="1"/>
          </p:cNvPicPr>
          <p:nvPr/>
        </p:nvPicPr>
        <p:blipFill>
          <a:blip r:embed="rId2"/>
          <a:stretch>
            <a:fillRect/>
          </a:stretch>
        </p:blipFill>
        <p:spPr>
          <a:xfrm>
            <a:off x="6360160" y="182880"/>
            <a:ext cx="5555260" cy="6532880"/>
          </a:xfrm>
          <a:prstGeom prst="rect">
            <a:avLst/>
          </a:prstGeom>
        </p:spPr>
      </p:pic>
      <p:sp>
        <p:nvSpPr>
          <p:cNvPr id="7" name="ZoneTexte 6">
            <a:extLst>
              <a:ext uri="{FF2B5EF4-FFF2-40B4-BE49-F238E27FC236}">
                <a16:creationId xmlns:a16="http://schemas.microsoft.com/office/drawing/2014/main" id="{13964453-58BD-4CB7-83BB-47939F707D62}"/>
              </a:ext>
            </a:extLst>
          </p:cNvPr>
          <p:cNvSpPr txBox="1"/>
          <p:nvPr/>
        </p:nvSpPr>
        <p:spPr>
          <a:xfrm>
            <a:off x="3855721" y="2226078"/>
            <a:ext cx="3037840" cy="830997"/>
          </a:xfrm>
          <a:prstGeom prst="rect">
            <a:avLst/>
          </a:prstGeom>
          <a:noFill/>
        </p:spPr>
        <p:txBody>
          <a:bodyPr wrap="square" rtlCol="0">
            <a:spAutoFit/>
          </a:bodyPr>
          <a:lstStyle/>
          <a:p>
            <a:r>
              <a:rPr lang="fr-FR" sz="2400" b="1" dirty="0"/>
              <a:t>Renvoi à la </a:t>
            </a:r>
            <a:r>
              <a:rPr lang="fr-FR" sz="2400" b="1" dirty="0">
                <a:solidFill>
                  <a:schemeClr val="accent4">
                    <a:lumMod val="75000"/>
                  </a:schemeClr>
                </a:solidFill>
                <a:hlinkClick r:id="rId3" action="ppaction://hlinksldjump">
                  <a:extLst>
                    <a:ext uri="{A12FA001-AC4F-418D-AE19-62706E023703}">
                      <ahyp:hlinkClr xmlns:ahyp="http://schemas.microsoft.com/office/drawing/2018/hyperlinkcolor" val="tx"/>
                    </a:ext>
                  </a:extLst>
                </a:hlinkClick>
              </a:rPr>
              <a:t>fiche technique 5 </a:t>
            </a:r>
            <a:endParaRPr lang="fr-FR" sz="2400" b="1" dirty="0">
              <a:solidFill>
                <a:schemeClr val="accent4">
                  <a:lumMod val="75000"/>
                </a:schemeClr>
              </a:solidFill>
            </a:endParaRPr>
          </a:p>
        </p:txBody>
      </p:sp>
      <p:sp>
        <p:nvSpPr>
          <p:cNvPr id="14" name="ZoneTexte 13">
            <a:extLst>
              <a:ext uri="{FF2B5EF4-FFF2-40B4-BE49-F238E27FC236}">
                <a16:creationId xmlns:a16="http://schemas.microsoft.com/office/drawing/2014/main" id="{33792B6E-F96E-4526-A0A6-614BD8A8947B}"/>
              </a:ext>
            </a:extLst>
          </p:cNvPr>
          <p:cNvSpPr txBox="1"/>
          <p:nvPr/>
        </p:nvSpPr>
        <p:spPr>
          <a:xfrm>
            <a:off x="1818640" y="4856480"/>
            <a:ext cx="3556001" cy="1569660"/>
          </a:xfrm>
          <a:prstGeom prst="rect">
            <a:avLst/>
          </a:prstGeom>
          <a:noFill/>
        </p:spPr>
        <p:txBody>
          <a:bodyPr wrap="square" rtlCol="0">
            <a:spAutoFit/>
          </a:bodyPr>
          <a:lstStyle/>
          <a:p>
            <a:r>
              <a:rPr lang="fr-FR" sz="2400" b="1" dirty="0"/>
              <a:t>Récapitulatif des </a:t>
            </a:r>
            <a:r>
              <a:rPr lang="fr-FR" sz="2400" b="1" dirty="0">
                <a:solidFill>
                  <a:schemeClr val="accent4">
                    <a:lumMod val="75000"/>
                  </a:schemeClr>
                </a:solidFill>
              </a:rPr>
              <a:t>fiches techniques </a:t>
            </a:r>
            <a:r>
              <a:rPr lang="fr-FR" sz="2400" dirty="0"/>
              <a:t>pour la conduite à tenir / crise vaso-occlusive </a:t>
            </a:r>
          </a:p>
        </p:txBody>
      </p:sp>
      <p:sp>
        <p:nvSpPr>
          <p:cNvPr id="3" name="ZoneTexte 2">
            <a:extLst>
              <a:ext uri="{FF2B5EF4-FFF2-40B4-BE49-F238E27FC236}">
                <a16:creationId xmlns:a16="http://schemas.microsoft.com/office/drawing/2014/main" id="{51549361-2C5B-446D-BFBE-36B86A80AC49}"/>
              </a:ext>
            </a:extLst>
          </p:cNvPr>
          <p:cNvSpPr txBox="1"/>
          <p:nvPr/>
        </p:nvSpPr>
        <p:spPr>
          <a:xfrm>
            <a:off x="1079661" y="540689"/>
            <a:ext cx="3651363" cy="830997"/>
          </a:xfrm>
          <a:prstGeom prst="rect">
            <a:avLst/>
          </a:prstGeom>
          <a:noFill/>
        </p:spPr>
        <p:txBody>
          <a:bodyPr wrap="square" rtlCol="0">
            <a:spAutoFit/>
          </a:bodyPr>
          <a:lstStyle/>
          <a:p>
            <a:pPr algn="ctr"/>
            <a:r>
              <a:rPr lang="fr-FR" sz="2400" b="1" dirty="0">
                <a:solidFill>
                  <a:srgbClr val="7030A0"/>
                </a:solidFill>
              </a:rPr>
              <a:t>CONDUITE A TENIR : CRISE VASO-OCCLUSIVE  </a:t>
            </a:r>
          </a:p>
        </p:txBody>
      </p:sp>
      <p:cxnSp>
        <p:nvCxnSpPr>
          <p:cNvPr id="5" name="Connecteur droit avec flèche 4">
            <a:extLst>
              <a:ext uri="{FF2B5EF4-FFF2-40B4-BE49-F238E27FC236}">
                <a16:creationId xmlns:a16="http://schemas.microsoft.com/office/drawing/2014/main" id="{00E3FD9B-84DC-4594-82D5-5A7016E48EEB}"/>
              </a:ext>
            </a:extLst>
          </p:cNvPr>
          <p:cNvCxnSpPr/>
          <p:nvPr/>
        </p:nvCxnSpPr>
        <p:spPr>
          <a:xfrm>
            <a:off x="6202017" y="2552369"/>
            <a:ext cx="1359673" cy="6440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D7E96854-CFB4-4A5E-8419-15B4767ECCB1}"/>
              </a:ext>
            </a:extLst>
          </p:cNvPr>
          <p:cNvCxnSpPr/>
          <p:nvPr/>
        </p:nvCxnSpPr>
        <p:spPr>
          <a:xfrm>
            <a:off x="4731024" y="5455578"/>
            <a:ext cx="2430064" cy="7397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60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0E68E7-C5CA-4989-B9C6-7426EF4B7A6B}"/>
              </a:ext>
            </a:extLst>
          </p:cNvPr>
          <p:cNvPicPr>
            <a:picLocks noChangeAspect="1"/>
          </p:cNvPicPr>
          <p:nvPr/>
        </p:nvPicPr>
        <p:blipFill>
          <a:blip r:embed="rId2"/>
          <a:stretch>
            <a:fillRect/>
          </a:stretch>
        </p:blipFill>
        <p:spPr>
          <a:xfrm>
            <a:off x="6845451" y="117000"/>
            <a:ext cx="4750648" cy="6624000"/>
          </a:xfrm>
          <a:prstGeom prst="rect">
            <a:avLst/>
          </a:prstGeom>
        </p:spPr>
      </p:pic>
      <p:sp>
        <p:nvSpPr>
          <p:cNvPr id="3" name="ZoneTexte 2">
            <a:extLst>
              <a:ext uri="{FF2B5EF4-FFF2-40B4-BE49-F238E27FC236}">
                <a16:creationId xmlns:a16="http://schemas.microsoft.com/office/drawing/2014/main" id="{50EFC76E-845B-4163-A042-DC5370D8E8B6}"/>
              </a:ext>
            </a:extLst>
          </p:cNvPr>
          <p:cNvSpPr txBox="1"/>
          <p:nvPr/>
        </p:nvSpPr>
        <p:spPr>
          <a:xfrm>
            <a:off x="595901" y="462336"/>
            <a:ext cx="4489807" cy="461665"/>
          </a:xfrm>
          <a:prstGeom prst="rect">
            <a:avLst/>
          </a:prstGeom>
          <a:noFill/>
        </p:spPr>
        <p:txBody>
          <a:bodyPr wrap="square" rtlCol="0">
            <a:spAutoFit/>
          </a:bodyPr>
          <a:lstStyle/>
          <a:p>
            <a:r>
              <a:rPr lang="fr-FR" sz="2400" b="1" dirty="0"/>
              <a:t>ZOOM </a:t>
            </a:r>
            <a:r>
              <a:rPr lang="fr-FR" sz="2400" b="1" dirty="0">
                <a:solidFill>
                  <a:schemeClr val="accent4">
                    <a:lumMod val="75000"/>
                  </a:schemeClr>
                </a:solidFill>
              </a:rPr>
              <a:t>FICHE TECHNIQUE 5</a:t>
            </a:r>
          </a:p>
        </p:txBody>
      </p:sp>
      <p:pic>
        <p:nvPicPr>
          <p:cNvPr id="4" name="Image 3">
            <a:extLst>
              <a:ext uri="{FF2B5EF4-FFF2-40B4-BE49-F238E27FC236}">
                <a16:creationId xmlns:a16="http://schemas.microsoft.com/office/drawing/2014/main" id="{F4DE0993-B910-48E9-8B8A-860B75670552}"/>
              </a:ext>
            </a:extLst>
          </p:cNvPr>
          <p:cNvPicPr>
            <a:picLocks noChangeAspect="1"/>
          </p:cNvPicPr>
          <p:nvPr/>
        </p:nvPicPr>
        <p:blipFill>
          <a:blip r:embed="rId3"/>
          <a:stretch>
            <a:fillRect/>
          </a:stretch>
        </p:blipFill>
        <p:spPr>
          <a:xfrm>
            <a:off x="2609886" y="1161000"/>
            <a:ext cx="3773569" cy="2268000"/>
          </a:xfrm>
          <a:prstGeom prst="rect">
            <a:avLst/>
          </a:prstGeom>
        </p:spPr>
      </p:pic>
      <p:pic>
        <p:nvPicPr>
          <p:cNvPr id="5" name="Image 4">
            <a:extLst>
              <a:ext uri="{FF2B5EF4-FFF2-40B4-BE49-F238E27FC236}">
                <a16:creationId xmlns:a16="http://schemas.microsoft.com/office/drawing/2014/main" id="{C54D4DD5-E542-4A98-AF67-895056442EBD}"/>
              </a:ext>
            </a:extLst>
          </p:cNvPr>
          <p:cNvPicPr>
            <a:picLocks noChangeAspect="1"/>
          </p:cNvPicPr>
          <p:nvPr/>
        </p:nvPicPr>
        <p:blipFill>
          <a:blip r:embed="rId4"/>
          <a:stretch>
            <a:fillRect/>
          </a:stretch>
        </p:blipFill>
        <p:spPr>
          <a:xfrm>
            <a:off x="759675" y="3947664"/>
            <a:ext cx="4719056" cy="2448000"/>
          </a:xfrm>
          <a:prstGeom prst="rect">
            <a:avLst/>
          </a:prstGeom>
        </p:spPr>
      </p:pic>
      <p:cxnSp>
        <p:nvCxnSpPr>
          <p:cNvPr id="7" name="Connecteur droit avec flèche 6">
            <a:extLst>
              <a:ext uri="{FF2B5EF4-FFF2-40B4-BE49-F238E27FC236}">
                <a16:creationId xmlns:a16="http://schemas.microsoft.com/office/drawing/2014/main" id="{724CCD0A-5DCC-4026-AE78-1F5F81972781}"/>
              </a:ext>
            </a:extLst>
          </p:cNvPr>
          <p:cNvCxnSpPr>
            <a:stCxn id="5" idx="3"/>
          </p:cNvCxnSpPr>
          <p:nvPr/>
        </p:nvCxnSpPr>
        <p:spPr>
          <a:xfrm flipV="1">
            <a:off x="5478731" y="2774022"/>
            <a:ext cx="3963220" cy="2397642"/>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D441495A-BA52-44BC-818D-9354D9DFB385}"/>
              </a:ext>
            </a:extLst>
          </p:cNvPr>
          <p:cNvCxnSpPr>
            <a:stCxn id="4" idx="3"/>
          </p:cNvCxnSpPr>
          <p:nvPr/>
        </p:nvCxnSpPr>
        <p:spPr>
          <a:xfrm>
            <a:off x="6383455" y="2295000"/>
            <a:ext cx="818729" cy="88998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8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F8FA1E7-D08B-46F3-AA26-AF80B8435FA5}"/>
              </a:ext>
            </a:extLst>
          </p:cNvPr>
          <p:cNvSpPr txBox="1"/>
          <p:nvPr/>
        </p:nvSpPr>
        <p:spPr>
          <a:xfrm>
            <a:off x="1836751" y="2361537"/>
            <a:ext cx="7545788" cy="923330"/>
          </a:xfrm>
          <a:prstGeom prst="rect">
            <a:avLst/>
          </a:prstGeom>
          <a:noFill/>
        </p:spPr>
        <p:txBody>
          <a:bodyPr wrap="square" rtlCol="0">
            <a:spAutoFit/>
          </a:bodyPr>
          <a:lstStyle/>
          <a:p>
            <a:pPr algn="ctr"/>
            <a:r>
              <a:rPr lang="fr-FR" sz="5400" b="1" dirty="0"/>
              <a:t>QUESTIONS ?</a:t>
            </a:r>
          </a:p>
        </p:txBody>
      </p:sp>
    </p:spTree>
    <p:extLst>
      <p:ext uri="{BB962C8B-B14F-4D97-AF65-F5344CB8AC3E}">
        <p14:creationId xmlns:p14="http://schemas.microsoft.com/office/powerpoint/2010/main" val="3912669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C66D061-2310-41F9-9FDF-61EB6DAE8144}"/>
              </a:ext>
            </a:extLst>
          </p:cNvPr>
          <p:cNvSpPr txBox="1"/>
          <p:nvPr/>
        </p:nvSpPr>
        <p:spPr>
          <a:xfrm>
            <a:off x="2062480" y="1076961"/>
            <a:ext cx="8158480" cy="1077218"/>
          </a:xfrm>
          <a:prstGeom prst="rect">
            <a:avLst/>
          </a:prstGeom>
          <a:noFill/>
        </p:spPr>
        <p:txBody>
          <a:bodyPr wrap="square" rtlCol="0">
            <a:spAutoFit/>
          </a:bodyPr>
          <a:lstStyle/>
          <a:p>
            <a:pPr algn="ctr"/>
            <a:r>
              <a:rPr lang="fr-FR" sz="3200" b="1" dirty="0"/>
              <a:t>Mise en situation – </a:t>
            </a:r>
            <a:r>
              <a:rPr lang="fr-FR" sz="3200" b="1"/>
              <a:t>cas clinique </a:t>
            </a:r>
            <a:r>
              <a:rPr lang="fr-FR" sz="3200" b="1" dirty="0"/>
              <a:t>pour utilisation du guide </a:t>
            </a:r>
          </a:p>
        </p:txBody>
      </p:sp>
    </p:spTree>
    <p:extLst>
      <p:ext uri="{BB962C8B-B14F-4D97-AF65-F5344CB8AC3E}">
        <p14:creationId xmlns:p14="http://schemas.microsoft.com/office/powerpoint/2010/main" val="27540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83951-C3BF-4D57-8762-67388D5DD569}"/>
              </a:ext>
            </a:extLst>
          </p:cNvPr>
          <p:cNvSpPr>
            <a:spLocks noGrp="1"/>
          </p:cNvSpPr>
          <p:nvPr>
            <p:ph type="title"/>
          </p:nvPr>
        </p:nvSpPr>
        <p:spPr/>
        <p:txBody>
          <a:bodyPr>
            <a:normAutofit/>
          </a:bodyPr>
          <a:lstStyle/>
          <a:p>
            <a:pPr algn="ctr"/>
            <a:r>
              <a:rPr lang="fr-FR" sz="5400" b="1" dirty="0">
                <a:latin typeface="+mn-lt"/>
              </a:rPr>
              <a:t>Origine du Guide </a:t>
            </a:r>
          </a:p>
        </p:txBody>
      </p:sp>
      <p:sp>
        <p:nvSpPr>
          <p:cNvPr id="3" name="Espace réservé du contenu 2">
            <a:extLst>
              <a:ext uri="{FF2B5EF4-FFF2-40B4-BE49-F238E27FC236}">
                <a16:creationId xmlns:a16="http://schemas.microsoft.com/office/drawing/2014/main" id="{25984FC7-8A45-4CB8-A8BC-8069B178EDF7}"/>
              </a:ext>
            </a:extLst>
          </p:cNvPr>
          <p:cNvSpPr>
            <a:spLocks noGrp="1"/>
          </p:cNvSpPr>
          <p:nvPr>
            <p:ph idx="1"/>
          </p:nvPr>
        </p:nvSpPr>
        <p:spPr>
          <a:xfrm>
            <a:off x="838200" y="1825625"/>
            <a:ext cx="10515600" cy="3970876"/>
          </a:xfrm>
        </p:spPr>
        <p:txBody>
          <a:bodyPr>
            <a:normAutofit lnSpcReduction="10000"/>
          </a:bodyPr>
          <a:lstStyle/>
          <a:p>
            <a:pPr marL="0" indent="0">
              <a:buNone/>
            </a:pPr>
            <a:endParaRPr lang="fr-FR" dirty="0"/>
          </a:p>
          <a:p>
            <a:pPr>
              <a:buFont typeface="Wingdings" panose="05000000000000000000" pitchFamily="2" charset="2"/>
              <a:buChar char="§"/>
            </a:pPr>
            <a:r>
              <a:rPr lang="fr-FR" sz="3200" dirty="0"/>
              <a:t>Un collectif de </a:t>
            </a:r>
            <a:r>
              <a:rPr lang="fr-FR" sz="3200" b="1" dirty="0"/>
              <a:t>professionnels</a:t>
            </a:r>
            <a:r>
              <a:rPr lang="fr-FR" sz="3200" dirty="0"/>
              <a:t> de 5 pays </a:t>
            </a:r>
            <a:r>
              <a:rPr lang="fr-FR" sz="3200" b="1" dirty="0"/>
              <a:t>d’Afrique de l’Ouest et de Madagascar </a:t>
            </a:r>
            <a:r>
              <a:rPr lang="fr-FR" sz="2600" dirty="0"/>
              <a:t>(Association GRAD6 – </a:t>
            </a:r>
            <a:r>
              <a:rPr lang="fr-FR" sz="2600" i="1" dirty="0"/>
              <a:t>Groupe de référents Ouest Africains et Malgaches de lutte contre la drépanocytose</a:t>
            </a:r>
            <a:r>
              <a:rPr lang="fr-FR" sz="2600" dirty="0"/>
              <a:t>)</a:t>
            </a:r>
          </a:p>
          <a:p>
            <a:pPr>
              <a:buFont typeface="Wingdings" panose="05000000000000000000" pitchFamily="2" charset="2"/>
              <a:buChar char="§"/>
            </a:pPr>
            <a:r>
              <a:rPr lang="fr-FR" sz="3200" dirty="0"/>
              <a:t>Sur la base de </a:t>
            </a:r>
            <a:r>
              <a:rPr lang="fr-FR" sz="3200" b="1" dirty="0"/>
              <a:t>diverses sources </a:t>
            </a:r>
            <a:r>
              <a:rPr lang="fr-FR" sz="3200" dirty="0"/>
              <a:t>: guides et supports de formation élaborés au Burkina Faso, Madagascar, Mali, Niger, Sénégal, HAS, USA…</a:t>
            </a:r>
          </a:p>
          <a:p>
            <a:pPr>
              <a:buFont typeface="Wingdings" panose="05000000000000000000" pitchFamily="2" charset="2"/>
              <a:buChar char="§"/>
            </a:pPr>
            <a:r>
              <a:rPr lang="fr-FR" sz="3200" dirty="0"/>
              <a:t>Avec le soutien du Gouvernement de la </a:t>
            </a:r>
            <a:r>
              <a:rPr lang="fr-FR" sz="3200" b="1" dirty="0"/>
              <a:t>Principauté de Monaco</a:t>
            </a:r>
          </a:p>
          <a:p>
            <a:endParaRPr lang="fr-FR" dirty="0"/>
          </a:p>
        </p:txBody>
      </p:sp>
    </p:spTree>
    <p:extLst>
      <p:ext uri="{BB962C8B-B14F-4D97-AF65-F5344CB8AC3E}">
        <p14:creationId xmlns:p14="http://schemas.microsoft.com/office/powerpoint/2010/main" val="41621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BBFDC-6976-4C18-B18C-8F2D9EEA1BB3}"/>
              </a:ext>
            </a:extLst>
          </p:cNvPr>
          <p:cNvSpPr>
            <a:spLocks noGrp="1"/>
          </p:cNvSpPr>
          <p:nvPr>
            <p:ph type="title"/>
          </p:nvPr>
        </p:nvSpPr>
        <p:spPr/>
        <p:txBody>
          <a:bodyPr>
            <a:normAutofit/>
          </a:bodyPr>
          <a:lstStyle/>
          <a:p>
            <a:pPr algn="ctr"/>
            <a:r>
              <a:rPr lang="fr-FR" sz="5400" b="1" dirty="0">
                <a:latin typeface="+mn-lt"/>
              </a:rPr>
              <a:t>Pour Quoi ?</a:t>
            </a:r>
          </a:p>
        </p:txBody>
      </p:sp>
      <p:sp>
        <p:nvSpPr>
          <p:cNvPr id="3" name="Espace réservé du contenu 2">
            <a:extLst>
              <a:ext uri="{FF2B5EF4-FFF2-40B4-BE49-F238E27FC236}">
                <a16:creationId xmlns:a16="http://schemas.microsoft.com/office/drawing/2014/main" id="{D1350A01-17B6-4C88-ACE2-30E06B22E472}"/>
              </a:ext>
            </a:extLst>
          </p:cNvPr>
          <p:cNvSpPr>
            <a:spLocks noGrp="1"/>
          </p:cNvSpPr>
          <p:nvPr>
            <p:ph idx="1"/>
          </p:nvPr>
        </p:nvSpPr>
        <p:spPr/>
        <p:txBody>
          <a:bodyPr>
            <a:normAutofit fontScale="92500" lnSpcReduction="10000"/>
          </a:bodyPr>
          <a:lstStyle/>
          <a:p>
            <a:pPr lvl="1">
              <a:lnSpc>
                <a:spcPct val="100000"/>
              </a:lnSpc>
              <a:spcBef>
                <a:spcPts val="0"/>
              </a:spcBef>
              <a:buFont typeface="Wingdings" panose="05000000000000000000" pitchFamily="2" charset="2"/>
              <a:buChar char="§"/>
            </a:pPr>
            <a:r>
              <a:rPr lang="fr-FR" sz="3500" b="1" dirty="0"/>
              <a:t>Améliorer la prise en charge </a:t>
            </a:r>
            <a:r>
              <a:rPr lang="fr-FR" sz="3500" dirty="0"/>
              <a:t>des patients</a:t>
            </a:r>
          </a:p>
          <a:p>
            <a:pPr marL="457200" lvl="1" indent="0">
              <a:lnSpc>
                <a:spcPct val="100000"/>
              </a:lnSpc>
              <a:spcBef>
                <a:spcPts val="0"/>
              </a:spcBef>
              <a:buNone/>
            </a:pPr>
            <a:endParaRPr lang="fr-FR" sz="3500" dirty="0"/>
          </a:p>
          <a:p>
            <a:pPr lvl="1">
              <a:lnSpc>
                <a:spcPct val="100000"/>
              </a:lnSpc>
              <a:spcBef>
                <a:spcPts val="0"/>
              </a:spcBef>
              <a:buFont typeface="Wingdings" panose="05000000000000000000" pitchFamily="2" charset="2"/>
              <a:buChar char="§"/>
            </a:pPr>
            <a:r>
              <a:rPr lang="fr-FR" sz="3500" b="1" dirty="0"/>
              <a:t>Mettre en commun </a:t>
            </a:r>
            <a:r>
              <a:rPr lang="fr-FR" sz="3500" dirty="0"/>
              <a:t>compétences et énergies </a:t>
            </a:r>
          </a:p>
          <a:p>
            <a:pPr marL="457200" lvl="1" indent="0">
              <a:lnSpc>
                <a:spcPct val="100000"/>
              </a:lnSpc>
              <a:spcBef>
                <a:spcPts val="0"/>
              </a:spcBef>
              <a:buNone/>
            </a:pPr>
            <a:endParaRPr lang="fr-FR" sz="3500" dirty="0"/>
          </a:p>
          <a:p>
            <a:pPr lvl="1">
              <a:lnSpc>
                <a:spcPct val="100000"/>
              </a:lnSpc>
              <a:spcBef>
                <a:spcPts val="0"/>
              </a:spcBef>
              <a:buFont typeface="Wingdings" panose="05000000000000000000" pitchFamily="2" charset="2"/>
              <a:buChar char="§"/>
            </a:pPr>
            <a:r>
              <a:rPr lang="fr-FR" sz="3500" b="1" dirty="0"/>
              <a:t>Harmoniser les pratiques</a:t>
            </a:r>
          </a:p>
          <a:p>
            <a:pPr marL="457200" lvl="1" indent="0">
              <a:lnSpc>
                <a:spcPct val="100000"/>
              </a:lnSpc>
              <a:spcBef>
                <a:spcPts val="0"/>
              </a:spcBef>
              <a:buNone/>
            </a:pPr>
            <a:endParaRPr lang="fr-FR" sz="3500" b="1" dirty="0"/>
          </a:p>
          <a:p>
            <a:pPr lvl="1">
              <a:lnSpc>
                <a:spcPct val="100000"/>
              </a:lnSpc>
              <a:spcBef>
                <a:spcPts val="0"/>
              </a:spcBef>
              <a:buFont typeface="Wingdings" panose="05000000000000000000" pitchFamily="2" charset="2"/>
              <a:buChar char="§"/>
            </a:pPr>
            <a:r>
              <a:rPr lang="fr-FR" sz="3600" dirty="0"/>
              <a:t>Proposer un </a:t>
            </a:r>
            <a:r>
              <a:rPr lang="fr-FR" sz="3600" b="1" dirty="0"/>
              <a:t>document pratique</a:t>
            </a:r>
            <a:r>
              <a:rPr lang="fr-FR" sz="3600" dirty="0"/>
              <a:t>, utilisable au quotidien par les professionnels de santé, à tous </a:t>
            </a:r>
            <a:r>
              <a:rPr lang="fr-FR" sz="3600" b="1" dirty="0"/>
              <a:t>les niveaux de la pyramide de santé. </a:t>
            </a:r>
            <a:endParaRPr lang="fr-FR" sz="3500" b="1" dirty="0"/>
          </a:p>
          <a:p>
            <a:endParaRPr lang="fr-FR" dirty="0"/>
          </a:p>
        </p:txBody>
      </p:sp>
    </p:spTree>
    <p:extLst>
      <p:ext uri="{BB962C8B-B14F-4D97-AF65-F5344CB8AC3E}">
        <p14:creationId xmlns:p14="http://schemas.microsoft.com/office/powerpoint/2010/main" val="249282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37529-6280-4385-B5E3-0CF16E08CCDF}"/>
              </a:ext>
            </a:extLst>
          </p:cNvPr>
          <p:cNvSpPr>
            <a:spLocks noGrp="1"/>
          </p:cNvSpPr>
          <p:nvPr>
            <p:ph type="title"/>
          </p:nvPr>
        </p:nvSpPr>
        <p:spPr/>
        <p:txBody>
          <a:bodyPr>
            <a:normAutofit/>
          </a:bodyPr>
          <a:lstStyle/>
          <a:p>
            <a:pPr algn="ctr"/>
            <a:r>
              <a:rPr lang="fr-FR" sz="5400" b="1" dirty="0">
                <a:latin typeface="+mn-lt"/>
              </a:rPr>
              <a:t>Pour qui ? </a:t>
            </a:r>
          </a:p>
        </p:txBody>
      </p:sp>
      <p:sp>
        <p:nvSpPr>
          <p:cNvPr id="3" name="Espace réservé du contenu 2">
            <a:extLst>
              <a:ext uri="{FF2B5EF4-FFF2-40B4-BE49-F238E27FC236}">
                <a16:creationId xmlns:a16="http://schemas.microsoft.com/office/drawing/2014/main" id="{AD3D15DC-D57A-4EBC-A15E-8C8324B0502A}"/>
              </a:ext>
            </a:extLst>
          </p:cNvPr>
          <p:cNvSpPr>
            <a:spLocks noGrp="1"/>
          </p:cNvSpPr>
          <p:nvPr>
            <p:ph idx="1"/>
          </p:nvPr>
        </p:nvSpPr>
        <p:spPr/>
        <p:txBody>
          <a:bodyPr>
            <a:normAutofit/>
          </a:bodyPr>
          <a:lstStyle/>
          <a:p>
            <a:pPr marL="0" indent="0">
              <a:lnSpc>
                <a:spcPct val="100000"/>
              </a:lnSpc>
              <a:spcBef>
                <a:spcPts val="0"/>
              </a:spcBef>
              <a:buNone/>
            </a:pPr>
            <a:endParaRPr lang="fr-FR" dirty="0"/>
          </a:p>
          <a:p>
            <a:pPr marL="0" indent="0">
              <a:lnSpc>
                <a:spcPct val="100000"/>
              </a:lnSpc>
              <a:spcBef>
                <a:spcPts val="0"/>
              </a:spcBef>
              <a:buNone/>
            </a:pPr>
            <a:endParaRPr lang="fr-FR" dirty="0"/>
          </a:p>
          <a:p>
            <a:pPr marL="0" indent="0">
              <a:lnSpc>
                <a:spcPct val="100000"/>
              </a:lnSpc>
              <a:spcBef>
                <a:spcPts val="0"/>
              </a:spcBef>
              <a:buNone/>
            </a:pPr>
            <a:r>
              <a:rPr lang="fr-FR" sz="3200" dirty="0"/>
              <a:t>Pour </a:t>
            </a:r>
            <a:r>
              <a:rPr lang="fr-FR" sz="3200" b="1" dirty="0"/>
              <a:t>l’ensemble des professionnels de santé </a:t>
            </a:r>
            <a:r>
              <a:rPr lang="fr-FR" sz="3200" dirty="0"/>
              <a:t>au sein de chaque structure de la pyramide sanitaire, </a:t>
            </a:r>
            <a:r>
              <a:rPr lang="fr-FR" sz="3200" b="1" dirty="0"/>
              <a:t>des postes de santé jusqu’aux centres de référence</a:t>
            </a:r>
            <a:r>
              <a:rPr lang="fr-FR" sz="3200" dirty="0"/>
              <a:t>. </a:t>
            </a:r>
          </a:p>
          <a:p>
            <a:endParaRPr lang="fr-FR" dirty="0"/>
          </a:p>
        </p:txBody>
      </p:sp>
    </p:spTree>
    <p:extLst>
      <p:ext uri="{BB962C8B-B14F-4D97-AF65-F5344CB8AC3E}">
        <p14:creationId xmlns:p14="http://schemas.microsoft.com/office/powerpoint/2010/main" val="143923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E2252-34C9-4BBA-A8AA-85279AAA6C42}"/>
              </a:ext>
            </a:extLst>
          </p:cNvPr>
          <p:cNvSpPr/>
          <p:nvPr/>
        </p:nvSpPr>
        <p:spPr>
          <a:xfrm>
            <a:off x="924560" y="1095569"/>
            <a:ext cx="10149840" cy="4940455"/>
          </a:xfrm>
          <a:prstGeom prst="rect">
            <a:avLst/>
          </a:prstGeom>
        </p:spPr>
        <p:txBody>
          <a:bodyPr wrap="square">
            <a:spAutoFit/>
          </a:bodyPr>
          <a:lstStyle/>
          <a:p>
            <a:pPr algn="ctr"/>
            <a:endParaRPr lang="fr-FR" sz="3200" dirty="0"/>
          </a:p>
          <a:p>
            <a:pPr algn="ctr"/>
            <a:r>
              <a:rPr lang="fr-FR" sz="3200" dirty="0"/>
              <a:t>« </a:t>
            </a:r>
            <a:r>
              <a:rPr lang="fr-FR" sz="3200" i="1" dirty="0"/>
              <a:t>C’est une des particularités de l’Afrique d’avoir des niveaux de prise en charge qui doivent être très variables selon le niveau de la pyramide. C’est un point important sur lequel tomber d’accord, et qu’il faudra faire valider par nos tutelles</a:t>
            </a:r>
            <a:r>
              <a:rPr lang="fr-FR" sz="3200" b="1" dirty="0"/>
              <a:t> » </a:t>
            </a:r>
          </a:p>
          <a:p>
            <a:pPr algn="ctr"/>
            <a:endParaRPr lang="fr-FR" sz="3200" b="1" dirty="0"/>
          </a:p>
          <a:p>
            <a:pPr algn="ctr">
              <a:lnSpc>
                <a:spcPct val="150000"/>
              </a:lnSpc>
            </a:pPr>
            <a:r>
              <a:rPr lang="fr-FR" sz="3200" b="1" dirty="0"/>
              <a:t>Pr. Diagne</a:t>
            </a:r>
          </a:p>
          <a:p>
            <a:pPr algn="ctr">
              <a:lnSpc>
                <a:spcPct val="150000"/>
              </a:lnSpc>
            </a:pPr>
            <a:endParaRPr lang="fr-FR" sz="3200" b="1" dirty="0"/>
          </a:p>
        </p:txBody>
      </p:sp>
    </p:spTree>
    <p:extLst>
      <p:ext uri="{BB962C8B-B14F-4D97-AF65-F5344CB8AC3E}">
        <p14:creationId xmlns:p14="http://schemas.microsoft.com/office/powerpoint/2010/main" val="143021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850465-8614-4AD8-8401-64228234A63C}"/>
              </a:ext>
            </a:extLst>
          </p:cNvPr>
          <p:cNvSpPr/>
          <p:nvPr/>
        </p:nvSpPr>
        <p:spPr>
          <a:xfrm>
            <a:off x="1402080" y="2138198"/>
            <a:ext cx="10535920" cy="2416687"/>
          </a:xfrm>
          <a:prstGeom prst="rect">
            <a:avLst/>
          </a:prstGeom>
        </p:spPr>
        <p:txBody>
          <a:bodyPr wrap="square">
            <a:spAutoFit/>
          </a:bodyPr>
          <a:lstStyle/>
          <a:p>
            <a:pPr marL="457200" indent="-457200">
              <a:lnSpc>
                <a:spcPct val="120000"/>
              </a:lnSpc>
              <a:spcBef>
                <a:spcPts val="0"/>
              </a:spcBef>
              <a:buFont typeface="Wingdings" panose="05000000000000000000" pitchFamily="2" charset="2"/>
              <a:buChar char="§"/>
            </a:pPr>
            <a:r>
              <a:rPr lang="fr-FR" sz="3200" dirty="0"/>
              <a:t>Un guide </a:t>
            </a:r>
            <a:r>
              <a:rPr lang="fr-FR" sz="3200" b="1" dirty="0"/>
              <a:t>pratique</a:t>
            </a:r>
            <a:r>
              <a:rPr lang="fr-FR" sz="3200" dirty="0"/>
              <a:t> en </a:t>
            </a:r>
            <a:r>
              <a:rPr lang="fr-FR" sz="3200" b="1" dirty="0"/>
              <a:t>3 parties</a:t>
            </a:r>
          </a:p>
          <a:p>
            <a:pPr marL="457200" indent="-457200">
              <a:lnSpc>
                <a:spcPct val="120000"/>
              </a:lnSpc>
              <a:spcBef>
                <a:spcPts val="0"/>
              </a:spcBef>
              <a:buFont typeface="Wingdings" panose="05000000000000000000" pitchFamily="2" charset="2"/>
              <a:buChar char="§"/>
            </a:pPr>
            <a:r>
              <a:rPr lang="fr-FR" sz="3200" dirty="0"/>
              <a:t>Un </a:t>
            </a:r>
            <a:r>
              <a:rPr lang="fr-FR" sz="3200" b="1" dirty="0"/>
              <a:t>code couleur </a:t>
            </a:r>
            <a:r>
              <a:rPr lang="fr-FR" sz="3200" dirty="0"/>
              <a:t>par partie </a:t>
            </a:r>
          </a:p>
          <a:p>
            <a:pPr marL="457200" indent="-457200">
              <a:lnSpc>
                <a:spcPct val="120000"/>
              </a:lnSpc>
              <a:spcBef>
                <a:spcPts val="0"/>
              </a:spcBef>
              <a:buFont typeface="Wingdings" panose="05000000000000000000" pitchFamily="2" charset="2"/>
              <a:buChar char="§"/>
            </a:pPr>
            <a:r>
              <a:rPr lang="fr-FR" sz="3200" dirty="0"/>
              <a:t>L’utilisation d’</a:t>
            </a:r>
            <a:r>
              <a:rPr lang="fr-FR" sz="3200" b="1" dirty="0"/>
              <a:t>encadrés</a:t>
            </a:r>
            <a:r>
              <a:rPr lang="fr-FR" sz="3200" dirty="0"/>
              <a:t> pour les points importants</a:t>
            </a:r>
          </a:p>
          <a:p>
            <a:pPr marL="457200" indent="-457200">
              <a:lnSpc>
                <a:spcPct val="120000"/>
              </a:lnSpc>
              <a:spcBef>
                <a:spcPts val="0"/>
              </a:spcBef>
              <a:buFont typeface="Wingdings" panose="05000000000000000000" pitchFamily="2" charset="2"/>
              <a:buChar char="§"/>
            </a:pPr>
            <a:r>
              <a:rPr lang="fr-FR" sz="3200" dirty="0"/>
              <a:t>Utilisation </a:t>
            </a:r>
            <a:r>
              <a:rPr lang="fr-FR" sz="3200" b="1" dirty="0"/>
              <a:t>d’illustrations et de dessins</a:t>
            </a:r>
            <a:r>
              <a:rPr lang="fr-FR" sz="3200" dirty="0"/>
              <a:t>.</a:t>
            </a:r>
          </a:p>
        </p:txBody>
      </p:sp>
    </p:spTree>
    <p:extLst>
      <p:ext uri="{BB962C8B-B14F-4D97-AF65-F5344CB8AC3E}">
        <p14:creationId xmlns:p14="http://schemas.microsoft.com/office/powerpoint/2010/main" val="113390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EFC2D-250F-47FF-8E04-1FA8F462406B}"/>
              </a:ext>
            </a:extLst>
          </p:cNvPr>
          <p:cNvSpPr>
            <a:spLocks noGrp="1"/>
          </p:cNvSpPr>
          <p:nvPr>
            <p:ph type="title"/>
          </p:nvPr>
        </p:nvSpPr>
        <p:spPr/>
        <p:txBody>
          <a:bodyPr>
            <a:normAutofit/>
          </a:bodyPr>
          <a:lstStyle/>
          <a:p>
            <a:r>
              <a:rPr lang="fr-FR" sz="4000" b="1" dirty="0">
                <a:solidFill>
                  <a:schemeClr val="accent2">
                    <a:lumMod val="75000"/>
                  </a:schemeClr>
                </a:solidFill>
              </a:rPr>
              <a:t>Partie 1 : théorique </a:t>
            </a:r>
          </a:p>
        </p:txBody>
      </p:sp>
      <p:sp>
        <p:nvSpPr>
          <p:cNvPr id="4" name="Espace réservé du texte 3">
            <a:extLst>
              <a:ext uri="{FF2B5EF4-FFF2-40B4-BE49-F238E27FC236}">
                <a16:creationId xmlns:a16="http://schemas.microsoft.com/office/drawing/2014/main" id="{55CB787B-BF63-48BF-B9C1-5BAC74372DD2}"/>
              </a:ext>
            </a:extLst>
          </p:cNvPr>
          <p:cNvSpPr>
            <a:spLocks noGrp="1"/>
          </p:cNvSpPr>
          <p:nvPr>
            <p:ph type="body" sz="half" idx="2"/>
          </p:nvPr>
        </p:nvSpPr>
        <p:spPr>
          <a:xfrm>
            <a:off x="839788" y="2377440"/>
            <a:ext cx="6404292" cy="3230880"/>
          </a:xfrm>
        </p:spPr>
        <p:txBody>
          <a:bodyPr/>
          <a:lstStyle/>
          <a:p>
            <a:endParaRPr lang="fr-FR" sz="3200" dirty="0"/>
          </a:p>
          <a:p>
            <a:r>
              <a:rPr lang="fr-FR" sz="3200" dirty="0"/>
              <a:t>Contient les informations essentielles et utiles pour </a:t>
            </a:r>
            <a:r>
              <a:rPr lang="fr-FR" sz="3200" b="1" dirty="0"/>
              <a:t>tous les  soignants</a:t>
            </a:r>
            <a:r>
              <a:rPr lang="fr-FR" sz="3200" dirty="0"/>
              <a:t>, quel que soit leurs niveaux de formation.</a:t>
            </a:r>
          </a:p>
          <a:p>
            <a:endParaRPr lang="fr-FR" dirty="0"/>
          </a:p>
        </p:txBody>
      </p:sp>
      <p:pic>
        <p:nvPicPr>
          <p:cNvPr id="5" name="Espace réservé du contenu 11">
            <a:extLst>
              <a:ext uri="{FF2B5EF4-FFF2-40B4-BE49-F238E27FC236}">
                <a16:creationId xmlns:a16="http://schemas.microsoft.com/office/drawing/2014/main" id="{54A1A777-DA25-4326-8915-4DD393757141}"/>
              </a:ext>
            </a:extLst>
          </p:cNvPr>
          <p:cNvPicPr>
            <a:picLocks noGrp="1" noChangeAspect="1"/>
          </p:cNvPicPr>
          <p:nvPr>
            <p:ph idx="1"/>
          </p:nvPr>
        </p:nvPicPr>
        <p:blipFill>
          <a:blip r:embed="rId2"/>
          <a:stretch>
            <a:fillRect/>
          </a:stretch>
        </p:blipFill>
        <p:spPr>
          <a:xfrm>
            <a:off x="7489049" y="261000"/>
            <a:ext cx="3875637" cy="6336000"/>
          </a:xfrm>
          <a:prstGeom prst="rect">
            <a:avLst/>
          </a:prstGeom>
        </p:spPr>
      </p:pic>
    </p:spTree>
    <p:extLst>
      <p:ext uri="{BB962C8B-B14F-4D97-AF65-F5344CB8AC3E}">
        <p14:creationId xmlns:p14="http://schemas.microsoft.com/office/powerpoint/2010/main" val="383000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9D83C-012F-426C-B11E-0FDDE3DED417}"/>
              </a:ext>
            </a:extLst>
          </p:cNvPr>
          <p:cNvSpPr>
            <a:spLocks noGrp="1"/>
          </p:cNvSpPr>
          <p:nvPr>
            <p:ph type="title"/>
          </p:nvPr>
        </p:nvSpPr>
        <p:spPr>
          <a:xfrm>
            <a:off x="839788" y="284480"/>
            <a:ext cx="3932237" cy="1513840"/>
          </a:xfrm>
        </p:spPr>
        <p:txBody>
          <a:bodyPr>
            <a:noAutofit/>
          </a:bodyPr>
          <a:lstStyle/>
          <a:p>
            <a:r>
              <a:rPr lang="fr-FR" sz="4000" b="1" dirty="0">
                <a:solidFill>
                  <a:srgbClr val="7030A0"/>
                </a:solidFill>
              </a:rPr>
              <a:t>Partie 2 : Conduites à tenir</a:t>
            </a:r>
          </a:p>
        </p:txBody>
      </p:sp>
      <p:sp>
        <p:nvSpPr>
          <p:cNvPr id="4" name="Espace réservé du texte 3">
            <a:extLst>
              <a:ext uri="{FF2B5EF4-FFF2-40B4-BE49-F238E27FC236}">
                <a16:creationId xmlns:a16="http://schemas.microsoft.com/office/drawing/2014/main" id="{6EFC8855-7CE1-4102-9627-BCE784433BB9}"/>
              </a:ext>
            </a:extLst>
          </p:cNvPr>
          <p:cNvSpPr>
            <a:spLocks noGrp="1"/>
          </p:cNvSpPr>
          <p:nvPr>
            <p:ph type="body" sz="half" idx="2"/>
          </p:nvPr>
        </p:nvSpPr>
        <p:spPr>
          <a:xfrm>
            <a:off x="81280" y="2057400"/>
            <a:ext cx="7152640" cy="3811588"/>
          </a:xfrm>
        </p:spPr>
        <p:txBody>
          <a:bodyPr>
            <a:normAutofit fontScale="47500" lnSpcReduction="20000"/>
          </a:bodyPr>
          <a:lstStyle/>
          <a:p>
            <a:pPr marL="1314450" lvl="1" indent="-857250">
              <a:lnSpc>
                <a:spcPct val="120000"/>
              </a:lnSpc>
              <a:spcBef>
                <a:spcPts val="0"/>
              </a:spcBef>
              <a:buFont typeface="Wingdings" panose="05000000000000000000" pitchFamily="2" charset="2"/>
              <a:buChar char="§"/>
            </a:pPr>
            <a:r>
              <a:rPr lang="fr-FR" sz="6700" dirty="0"/>
              <a:t>Organisée par </a:t>
            </a:r>
            <a:r>
              <a:rPr lang="fr-FR" sz="6700" b="1" dirty="0"/>
              <a:t>situation/type d’atteintes </a:t>
            </a:r>
          </a:p>
          <a:p>
            <a:pPr marL="1314450" lvl="1" indent="-857250">
              <a:lnSpc>
                <a:spcPct val="120000"/>
              </a:lnSpc>
              <a:spcBef>
                <a:spcPts val="0"/>
              </a:spcBef>
              <a:buFont typeface="Wingdings" panose="05000000000000000000" pitchFamily="2" charset="2"/>
              <a:buChar char="§"/>
            </a:pPr>
            <a:r>
              <a:rPr lang="fr-FR" sz="6700" dirty="0"/>
              <a:t>Décline les </a:t>
            </a:r>
            <a:r>
              <a:rPr lang="fr-FR" sz="6700" b="1" dirty="0"/>
              <a:t>pratiques</a:t>
            </a:r>
            <a:r>
              <a:rPr lang="fr-FR" sz="6700" dirty="0"/>
              <a:t> des soignants par </a:t>
            </a:r>
            <a:r>
              <a:rPr lang="fr-FR" sz="6700" b="1" dirty="0"/>
              <a:t>geste de soin </a:t>
            </a:r>
          </a:p>
          <a:p>
            <a:pPr marL="1314450" lvl="1" indent="-857250">
              <a:lnSpc>
                <a:spcPct val="120000"/>
              </a:lnSpc>
              <a:spcBef>
                <a:spcPts val="0"/>
              </a:spcBef>
              <a:buFont typeface="Wingdings" panose="05000000000000000000" pitchFamily="2" charset="2"/>
              <a:buChar char="§"/>
            </a:pPr>
            <a:r>
              <a:rPr lang="fr-FR" sz="6700" dirty="0"/>
              <a:t>Renvoie aux </a:t>
            </a:r>
            <a:r>
              <a:rPr lang="fr-FR" sz="6700" b="1" dirty="0"/>
              <a:t>fiches techniques </a:t>
            </a:r>
            <a:r>
              <a:rPr lang="fr-FR" sz="6700" dirty="0"/>
              <a:t>pour réaliser les gestes préconisés.  </a:t>
            </a:r>
          </a:p>
          <a:p>
            <a:endParaRPr lang="fr-FR" dirty="0"/>
          </a:p>
        </p:txBody>
      </p:sp>
      <p:pic>
        <p:nvPicPr>
          <p:cNvPr id="5" name="Espace réservé du contenu 4">
            <a:extLst>
              <a:ext uri="{FF2B5EF4-FFF2-40B4-BE49-F238E27FC236}">
                <a16:creationId xmlns:a16="http://schemas.microsoft.com/office/drawing/2014/main" id="{589F587A-243E-4AAF-8B18-46BD489A40F0}"/>
              </a:ext>
            </a:extLst>
          </p:cNvPr>
          <p:cNvPicPr>
            <a:picLocks noGrp="1" noChangeAspect="1"/>
          </p:cNvPicPr>
          <p:nvPr>
            <p:ph idx="1"/>
          </p:nvPr>
        </p:nvPicPr>
        <p:blipFill>
          <a:blip r:embed="rId2"/>
          <a:stretch>
            <a:fillRect/>
          </a:stretch>
        </p:blipFill>
        <p:spPr>
          <a:xfrm>
            <a:off x="7419977" y="284480"/>
            <a:ext cx="3981450" cy="6390640"/>
          </a:xfrm>
          <a:prstGeom prst="rect">
            <a:avLst/>
          </a:prstGeom>
        </p:spPr>
      </p:pic>
    </p:spTree>
    <p:extLst>
      <p:ext uri="{BB962C8B-B14F-4D97-AF65-F5344CB8AC3E}">
        <p14:creationId xmlns:p14="http://schemas.microsoft.com/office/powerpoint/2010/main" val="306167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DD57C-1F4C-4AA9-8BF8-2236BC4E07E6}"/>
              </a:ext>
            </a:extLst>
          </p:cNvPr>
          <p:cNvSpPr>
            <a:spLocks noGrp="1"/>
          </p:cNvSpPr>
          <p:nvPr>
            <p:ph type="title"/>
          </p:nvPr>
        </p:nvSpPr>
        <p:spPr/>
        <p:txBody>
          <a:bodyPr>
            <a:normAutofit/>
          </a:bodyPr>
          <a:lstStyle/>
          <a:p>
            <a:r>
              <a:rPr lang="fr-FR" sz="4000" b="1" dirty="0">
                <a:solidFill>
                  <a:schemeClr val="accent4">
                    <a:lumMod val="50000"/>
                  </a:schemeClr>
                </a:solidFill>
              </a:rPr>
              <a:t>Partie 3 : Fiches techniques </a:t>
            </a:r>
          </a:p>
        </p:txBody>
      </p:sp>
      <p:sp>
        <p:nvSpPr>
          <p:cNvPr id="4" name="Espace réservé du texte 3">
            <a:extLst>
              <a:ext uri="{FF2B5EF4-FFF2-40B4-BE49-F238E27FC236}">
                <a16:creationId xmlns:a16="http://schemas.microsoft.com/office/drawing/2014/main" id="{9E0038F8-154C-4A07-963C-A067559725F5}"/>
              </a:ext>
            </a:extLst>
          </p:cNvPr>
          <p:cNvSpPr>
            <a:spLocks noGrp="1"/>
          </p:cNvSpPr>
          <p:nvPr>
            <p:ph type="body" sz="half" idx="2"/>
          </p:nvPr>
        </p:nvSpPr>
        <p:spPr>
          <a:xfrm>
            <a:off x="142240" y="2057399"/>
            <a:ext cx="7277737" cy="4526279"/>
          </a:xfrm>
        </p:spPr>
        <p:txBody>
          <a:bodyPr>
            <a:normAutofit/>
          </a:bodyPr>
          <a:lstStyle/>
          <a:p>
            <a:pPr marL="914400" lvl="1" indent="-457200">
              <a:lnSpc>
                <a:spcPct val="110000"/>
              </a:lnSpc>
              <a:spcBef>
                <a:spcPts val="0"/>
              </a:spcBef>
              <a:buFont typeface="Wingdings" panose="05000000000000000000" pitchFamily="2" charset="2"/>
              <a:buChar char="§"/>
            </a:pPr>
            <a:r>
              <a:rPr lang="fr-FR" sz="3200" b="1" dirty="0"/>
              <a:t>Pour</a:t>
            </a:r>
            <a:r>
              <a:rPr lang="fr-FR" sz="3200" dirty="0"/>
              <a:t> </a:t>
            </a:r>
            <a:r>
              <a:rPr lang="fr-FR" sz="3200" b="1" dirty="0"/>
              <a:t>appliquer</a:t>
            </a:r>
            <a:r>
              <a:rPr lang="fr-FR" sz="3200" dirty="0"/>
              <a:t> les indications préconisées dans La partie 2 </a:t>
            </a:r>
            <a:r>
              <a:rPr lang="fr-FR" sz="3200" i="1" dirty="0"/>
              <a:t>conduites à tenir</a:t>
            </a:r>
            <a:r>
              <a:rPr lang="fr-FR" sz="3200" dirty="0"/>
              <a:t> </a:t>
            </a:r>
          </a:p>
          <a:p>
            <a:pPr marL="914400" lvl="1" indent="-457200">
              <a:lnSpc>
                <a:spcPct val="110000"/>
              </a:lnSpc>
              <a:spcBef>
                <a:spcPts val="0"/>
              </a:spcBef>
              <a:buFont typeface="Wingdings" panose="05000000000000000000" pitchFamily="2" charset="2"/>
              <a:buChar char="§"/>
            </a:pPr>
            <a:r>
              <a:rPr lang="fr-FR" sz="3200" dirty="0"/>
              <a:t>Dupliquée sous forme de supports cartonnés pour une </a:t>
            </a:r>
            <a:r>
              <a:rPr lang="fr-FR" sz="3200" b="1" dirty="0"/>
              <a:t>utilisation dissociée</a:t>
            </a:r>
            <a:r>
              <a:rPr lang="fr-FR" sz="3200" dirty="0"/>
              <a:t> du guide </a:t>
            </a:r>
          </a:p>
          <a:p>
            <a:pPr marL="914400" lvl="1" indent="-457200">
              <a:lnSpc>
                <a:spcPct val="110000"/>
              </a:lnSpc>
              <a:spcBef>
                <a:spcPts val="0"/>
              </a:spcBef>
              <a:buFont typeface="Wingdings" panose="05000000000000000000" pitchFamily="2" charset="2"/>
              <a:buChar char="§"/>
            </a:pPr>
            <a:r>
              <a:rPr lang="fr-FR" sz="3200" dirty="0"/>
              <a:t>Certaines fiches sous forme de </a:t>
            </a:r>
            <a:r>
              <a:rPr lang="fr-FR" sz="3200" b="1" dirty="0"/>
              <a:t>posters</a:t>
            </a:r>
            <a:r>
              <a:rPr lang="fr-FR" sz="3200" dirty="0"/>
              <a:t> (affichage en salle de soins)</a:t>
            </a:r>
          </a:p>
          <a:p>
            <a:endParaRPr lang="fr-FR" dirty="0"/>
          </a:p>
        </p:txBody>
      </p:sp>
      <p:pic>
        <p:nvPicPr>
          <p:cNvPr id="5" name="Espace réservé pour une image  4">
            <a:extLst>
              <a:ext uri="{FF2B5EF4-FFF2-40B4-BE49-F238E27FC236}">
                <a16:creationId xmlns:a16="http://schemas.microsoft.com/office/drawing/2014/main" id="{6F9C6A11-6635-4C26-8EE0-02E0F70A44B4}"/>
              </a:ext>
            </a:extLst>
          </p:cNvPr>
          <p:cNvPicPr>
            <a:picLocks noGrp="1" noChangeAspect="1"/>
          </p:cNvPicPr>
          <p:nvPr>
            <p:ph type="pic" idx="1"/>
          </p:nvPr>
        </p:nvPicPr>
        <p:blipFill>
          <a:blip r:embed="rId2"/>
          <a:stretch>
            <a:fillRect/>
          </a:stretch>
        </p:blipFill>
        <p:spPr>
          <a:xfrm>
            <a:off x="7692708" y="325120"/>
            <a:ext cx="3857625" cy="6258559"/>
          </a:xfrm>
          <a:prstGeom prst="rect">
            <a:avLst/>
          </a:prstGeom>
        </p:spPr>
      </p:pic>
    </p:spTree>
    <p:extLst>
      <p:ext uri="{BB962C8B-B14F-4D97-AF65-F5344CB8AC3E}">
        <p14:creationId xmlns:p14="http://schemas.microsoft.com/office/powerpoint/2010/main" val="17952002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320</Words>
  <Application>Microsoft Office PowerPoint</Application>
  <PresentationFormat>Grand écran</PresentationFormat>
  <Paragraphs>54</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Wingdings</vt:lpstr>
      <vt:lpstr>Thème Office</vt:lpstr>
      <vt:lpstr>Guide de prise en charge de la Drépanocytose</vt:lpstr>
      <vt:lpstr>Origine du Guide </vt:lpstr>
      <vt:lpstr>Pour Quoi ?</vt:lpstr>
      <vt:lpstr>Pour qui ? </vt:lpstr>
      <vt:lpstr>Présentation PowerPoint</vt:lpstr>
      <vt:lpstr>Présentation PowerPoint</vt:lpstr>
      <vt:lpstr>Partie 1 : théorique </vt:lpstr>
      <vt:lpstr>Partie 2 : Conduites à tenir</vt:lpstr>
      <vt:lpstr>Partie 3 : Fiches techniques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de prise en charge de la Drépanocytose</dc:title>
  <dc:creator>informatique AITI</dc:creator>
  <cp:lastModifiedBy>informatique AITI</cp:lastModifiedBy>
  <cp:revision>174</cp:revision>
  <dcterms:created xsi:type="dcterms:W3CDTF">2019-05-06T09:11:01Z</dcterms:created>
  <dcterms:modified xsi:type="dcterms:W3CDTF">2019-05-14T15:08:24Z</dcterms:modified>
</cp:coreProperties>
</file>